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54" d="100"/>
          <a:sy n="154" d="100"/>
        </p:scale>
        <p:origin x="-114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F1CE12-8A63-9F45-A01D-626CFC77A000}" type="datetimeFigureOut">
              <a:rPr lang="en-US" smtClean="0"/>
              <a:t>2/17/18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1CE12-8A63-9F45-A01D-626CFC77A000}" type="datetimeFigureOut">
              <a:rPr lang="en-US" smtClean="0"/>
              <a:t>2/17/18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1CE12-8A63-9F45-A01D-626CFC77A000}" type="datetimeFigureOut">
              <a:rPr lang="en-US" smtClean="0"/>
              <a:t>2/17/18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1CE12-8A63-9F45-A01D-626CFC77A000}" type="datetimeFigureOut">
              <a:rPr lang="en-US" smtClean="0"/>
              <a:t>2/17/18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F1CE12-8A63-9F45-A01D-626CFC77A000}" type="datetimeFigureOut">
              <a:rPr lang="en-US" smtClean="0"/>
              <a:t>2/17/18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F1CE12-8A63-9F45-A01D-626CFC77A000}" type="datetimeFigureOut">
              <a:rPr lang="en-US" smtClean="0"/>
              <a:t>2/17/18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F1CE12-8A63-9F45-A01D-626CFC77A000}" type="datetimeFigureOut">
              <a:rPr lang="en-US" smtClean="0"/>
              <a:t>2/17/18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F1CE12-8A63-9F45-A01D-626CFC77A000}" type="datetimeFigureOut">
              <a:rPr lang="en-US" smtClean="0"/>
              <a:t>2/17/18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F1CE12-8A63-9F45-A01D-626CFC77A000}" type="datetimeFigureOut">
              <a:rPr lang="en-US" smtClean="0"/>
              <a:t>2/17/18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1CE12-8A63-9F45-A01D-626CFC77A000}" type="datetimeFigureOut">
              <a:rPr lang="en-US" smtClean="0"/>
              <a:t>2/17/18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1CE12-8A63-9F45-A01D-626CFC77A000}" type="datetimeFigureOut">
              <a:rPr lang="en-US" smtClean="0"/>
              <a:t>2/17/18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3C84D-0AC8-5B42-9872-1E7463E9FD2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1CE12-8A63-9F45-A01D-626CFC77A000}" type="datetimeFigureOut">
              <a:rPr lang="en-US" smtClean="0"/>
              <a:t>2/17/18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3C84D-0AC8-5B42-9872-1E7463E9FD2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df"/><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df"/><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df"/><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df"/><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df"/><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11</a:t>
            </a:r>
            <a:endParaRPr lang="en-US" dirty="0"/>
          </a:p>
        </p:txBody>
      </p:sp>
      <p:sp>
        <p:nvSpPr>
          <p:cNvPr id="3" name="Subtitle 2"/>
          <p:cNvSpPr>
            <a:spLocks noGrp="1"/>
          </p:cNvSpPr>
          <p:nvPr>
            <p:ph type="subTitle" idx="1"/>
          </p:nvPr>
        </p:nvSpPr>
        <p:spPr/>
        <p:txBody>
          <a:bodyPr/>
          <a:lstStyle/>
          <a:p>
            <a:r>
              <a:rPr lang="en-US" dirty="0" smtClean="0"/>
              <a:t>The V7 Chord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V7 Chord</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t>
            </a:r>
            <a:r>
              <a:rPr lang="en-US" i="1" dirty="0"/>
              <a:t>dominant seventh chord </a:t>
            </a:r>
            <a:r>
              <a:rPr lang="en-US" dirty="0"/>
              <a:t>is a</a:t>
            </a:r>
            <a:r>
              <a:rPr lang="en-US" dirty="0" smtClean="0"/>
              <a:t> built </a:t>
            </a:r>
            <a:r>
              <a:rPr lang="en-US" dirty="0"/>
              <a:t>on the fifth scale </a:t>
            </a:r>
            <a:r>
              <a:rPr lang="en-US" dirty="0" smtClean="0"/>
              <a:t>degree of the :</a:t>
            </a:r>
          </a:p>
          <a:p>
            <a:pPr lvl="1"/>
            <a:r>
              <a:rPr lang="en-US" dirty="0" smtClean="0"/>
              <a:t>Major scale</a:t>
            </a:r>
          </a:p>
          <a:p>
            <a:pPr lvl="1"/>
            <a:r>
              <a:rPr lang="en-US" dirty="0" smtClean="0"/>
              <a:t>Harmonic minor scale</a:t>
            </a:r>
          </a:p>
          <a:p>
            <a:pPr lvl="1"/>
            <a:r>
              <a:rPr lang="en-US" dirty="0" smtClean="0"/>
              <a:t>Ascending melodic minor scale</a:t>
            </a:r>
          </a:p>
          <a:p>
            <a:r>
              <a:rPr lang="en-US" dirty="0" smtClean="0"/>
              <a:t>Composed of a Major triad and minor 7</a:t>
            </a:r>
            <a:r>
              <a:rPr lang="en-US" baseline="30000" dirty="0" smtClean="0"/>
              <a:t>th</a:t>
            </a:r>
          </a:p>
          <a:p>
            <a:r>
              <a:rPr lang="en-US" dirty="0" smtClean="0"/>
              <a:t>Used almost as frequently as the V chord</a:t>
            </a:r>
          </a:p>
          <a:p>
            <a:r>
              <a:rPr lang="en-US" dirty="0" smtClean="0"/>
              <a:t>Question: why isn’t it used in the natural or descending melodic minor scales?</a:t>
            </a:r>
          </a:p>
          <a:p>
            <a:pPr>
              <a:buNone/>
            </a:pPr>
            <a:r>
              <a:rPr lang="en-US" dirty="0" smtClean="0"/>
              <a:t>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V7 in Major</a:t>
            </a:r>
            <a:endParaRPr lang="en-US" dirty="0"/>
          </a:p>
        </p:txBody>
      </p:sp>
      <p:pic>
        <p:nvPicPr>
          <p:cNvPr id="4" name="Content Placeholder 3" descr="Mm.pdf"/>
          <p:cNvPicPr>
            <a:picLocks noGrp="1" noChangeAspect="1"/>
          </p:cNvPicPr>
          <p:nvPr>
            <p:ph idx="1"/>
          </p:nvPr>
        </p:nvPicPr>
        <mc:AlternateContent>
          <mc:Choice xmlns:ma="http://schemas.microsoft.com/office/mac/drawingml/2008/main" Requires="ma">
            <p:blipFill>
              <a:blip r:embed="rId2"/>
              <a:srcRect t="-24276" b="-24276"/>
              <a:stretch>
                <a:fillRect/>
              </a:stretch>
            </p:blipFill>
          </mc:Choice>
          <mc:Fallback>
            <p:blipFill>
              <a:blip r:embed="rId3"/>
              <a:srcRect t="-24276" b="-24276"/>
              <a:stretch>
                <a:fillRect/>
              </a:stretch>
            </p:blipFill>
          </mc:Fallback>
        </mc:AlternateConten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V7 in minor</a:t>
            </a:r>
            <a:br>
              <a:rPr lang="en-US" dirty="0" smtClean="0"/>
            </a:br>
            <a:r>
              <a:rPr lang="en-US" dirty="0" smtClean="0"/>
              <a:t>Be sure to raise the 3</a:t>
            </a:r>
            <a:r>
              <a:rPr lang="en-US" baseline="30000" dirty="0" smtClean="0"/>
              <a:t>rd</a:t>
            </a:r>
            <a:r>
              <a:rPr lang="en-US" dirty="0" smtClean="0"/>
              <a:t>!</a:t>
            </a:r>
            <a:endParaRPr lang="en-US" dirty="0"/>
          </a:p>
        </p:txBody>
      </p:sp>
      <p:pic>
        <p:nvPicPr>
          <p:cNvPr id="6" name="Content Placeholder 5" descr="V7 in minor.pdf"/>
          <p:cNvPicPr>
            <a:picLocks noGrp="1" noChangeAspect="1"/>
          </p:cNvPicPr>
          <p:nvPr>
            <p:ph idx="1"/>
          </p:nvPr>
        </p:nvPicPr>
        <mc:AlternateContent>
          <mc:Choice xmlns:ma="http://schemas.microsoft.com/office/mac/drawingml/2008/main" Requires="ma">
            <p:blipFill>
              <a:blip r:embed="rId2"/>
              <a:srcRect t="-24807" b="-24807"/>
              <a:stretch>
                <a:fillRect/>
              </a:stretch>
            </p:blipFill>
          </mc:Choice>
          <mc:Fallback>
            <p:blipFill>
              <a:blip r:embed="rId3"/>
              <a:srcRect t="-24807" b="-24807"/>
              <a:stretch>
                <a:fillRect/>
              </a:stretch>
            </p:blipFill>
          </mc:Fallback>
        </mc:AlternateConten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Inversions of the V7</a:t>
            </a:r>
            <a:endParaRPr lang="en-US" dirty="0"/>
          </a:p>
        </p:txBody>
      </p:sp>
      <p:pic>
        <p:nvPicPr>
          <p:cNvPr id="4" name="Content Placeholder 3" descr="V7 inversions.pdf"/>
          <p:cNvPicPr>
            <a:picLocks noGrp="1" noChangeAspect="1"/>
          </p:cNvPicPr>
          <p:nvPr>
            <p:ph idx="1"/>
          </p:nvPr>
        </p:nvPicPr>
        <mc:AlternateContent>
          <mc:Choice xmlns:ma="http://schemas.microsoft.com/office/mac/drawingml/2008/main" Requires="ma">
            <p:blipFill>
              <a:blip r:embed="rId2"/>
              <a:srcRect t="-65414" b="-65414"/>
              <a:stretch>
                <a:fillRect/>
              </a:stretch>
            </p:blipFill>
          </mc:Choice>
          <mc:Fallback>
            <p:blipFill>
              <a:blip r:embed="rId3"/>
              <a:srcRect t="-65414" b="-65414"/>
              <a:stretch>
                <a:fillRect/>
              </a:stretch>
            </p:blipFill>
          </mc:Fallback>
        </mc:AlternateContent>
        <p:spPr>
          <a:xfrm>
            <a:off x="457200" y="891000"/>
            <a:ext cx="8229600" cy="4525963"/>
          </a:xfr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of the V7</a:t>
            </a:r>
            <a:endParaRPr lang="en-US" dirty="0"/>
          </a:p>
        </p:txBody>
      </p:sp>
      <p:sp>
        <p:nvSpPr>
          <p:cNvPr id="3" name="Content Placeholder 2"/>
          <p:cNvSpPr>
            <a:spLocks noGrp="1"/>
          </p:cNvSpPr>
          <p:nvPr>
            <p:ph idx="1"/>
          </p:nvPr>
        </p:nvSpPr>
        <p:spPr>
          <a:xfrm>
            <a:off x="457200" y="1600200"/>
            <a:ext cx="8229600" cy="4955772"/>
          </a:xfrm>
        </p:spPr>
        <p:txBody>
          <a:bodyPr>
            <a:normAutofit lnSpcReduction="10000"/>
          </a:bodyPr>
          <a:lstStyle/>
          <a:p>
            <a:r>
              <a:rPr lang="en-US" dirty="0"/>
              <a:t>The seventh of the V7 resolves down one scale step to the third factor of the tonic triad. The seventh factor may be in any voice (soprano, alto, tenor, or bass).</a:t>
            </a:r>
            <a:r>
              <a:rPr lang="en-US" dirty="0" smtClean="0"/>
              <a:t> </a:t>
            </a:r>
          </a:p>
          <a:p>
            <a:endParaRPr lang="en-US" dirty="0" smtClean="0"/>
          </a:p>
          <a:p>
            <a:endParaRPr lang="en-US" sz="1189" dirty="0" smtClean="0"/>
          </a:p>
          <a:p>
            <a:endParaRPr lang="en-US" dirty="0" smtClean="0"/>
          </a:p>
          <a:p>
            <a:pPr>
              <a:buNone/>
            </a:pPr>
            <a:endParaRPr lang="en-US" dirty="0" smtClean="0"/>
          </a:p>
          <a:p>
            <a:pPr>
              <a:buNone/>
            </a:pPr>
            <a:r>
              <a:rPr lang="en-US" dirty="0" smtClean="0"/>
              <a:t>         </a:t>
            </a:r>
          </a:p>
          <a:p>
            <a:pPr>
              <a:buNone/>
            </a:pPr>
            <a:r>
              <a:rPr lang="en-US" sz="2162" dirty="0" smtClean="0"/>
              <a:t>                                                 </a:t>
            </a:r>
          </a:p>
          <a:p>
            <a:pPr>
              <a:buNone/>
            </a:pPr>
            <a:r>
              <a:rPr lang="en-US" sz="2162" dirty="0" smtClean="0"/>
              <a:t>                                                                                     V4/2 resolves to I6                                                                                                             </a:t>
            </a:r>
          </a:p>
          <a:p>
            <a:endParaRPr lang="en-US" dirty="0" smtClean="0"/>
          </a:p>
          <a:p>
            <a:pPr>
              <a:buNone/>
            </a:pPr>
            <a:endParaRPr lang="en-US" dirty="0"/>
          </a:p>
        </p:txBody>
      </p:sp>
      <p:pic>
        <p:nvPicPr>
          <p:cNvPr id="5" name="Picture 4" descr="V7 Resolution.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558707" y="3603723"/>
            <a:ext cx="6177096" cy="232551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Resolution of the V7</a:t>
            </a:r>
            <a:br>
              <a:rPr lang="en-US" dirty="0" smtClean="0"/>
            </a:br>
            <a:r>
              <a:rPr lang="en-US" sz="4000" dirty="0" smtClean="0"/>
              <a:t>Continued</a:t>
            </a:r>
            <a:endParaRPr lang="en-US" sz="4000" dirty="0"/>
          </a:p>
        </p:txBody>
      </p:sp>
      <p:sp>
        <p:nvSpPr>
          <p:cNvPr id="3" name="Content Placeholder 2"/>
          <p:cNvSpPr>
            <a:spLocks noGrp="1"/>
          </p:cNvSpPr>
          <p:nvPr>
            <p:ph idx="1"/>
          </p:nvPr>
        </p:nvSpPr>
        <p:spPr/>
        <p:txBody>
          <a:bodyPr>
            <a:normAutofit/>
          </a:bodyPr>
          <a:lstStyle/>
          <a:p>
            <a:r>
              <a:rPr lang="en-US" sz="2800" dirty="0" smtClean="0"/>
              <a:t>If </a:t>
            </a:r>
            <a:r>
              <a:rPr lang="en-US" sz="2800" dirty="0"/>
              <a:t>you first resolve the</a:t>
            </a:r>
            <a:r>
              <a:rPr lang="en-US" sz="2800" dirty="0" smtClean="0"/>
              <a:t> 7th </a:t>
            </a:r>
            <a:r>
              <a:rPr lang="en-US" sz="2800" dirty="0"/>
              <a:t>down a step, the three remaining voices will move smoothly to notes of the I triad. In the first, second, and third inversion examples, the common tone (G) is retained in the same voice, whereas in the root position example, all three upper voices move in similar motion to the nearest chord tones. </a:t>
            </a:r>
            <a:endParaRPr lang="en-US" sz="2800" dirty="0" smtClean="0"/>
          </a:p>
          <a:p>
            <a:endParaRPr lang="en-US" dirty="0"/>
          </a:p>
        </p:txBody>
      </p:sp>
      <p:pic>
        <p:nvPicPr>
          <p:cNvPr id="4" name="Picture 3" descr="V7 Resolution.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418506" y="4733495"/>
            <a:ext cx="5533820" cy="195442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Resolution of the V7</a:t>
            </a:r>
            <a:br>
              <a:rPr lang="en-US" dirty="0" smtClean="0"/>
            </a:br>
            <a:r>
              <a:rPr lang="en-US" sz="4000" dirty="0" smtClean="0"/>
              <a:t>Continued</a:t>
            </a:r>
            <a:endParaRPr lang="en-US" sz="4000" dirty="0"/>
          </a:p>
        </p:txBody>
      </p:sp>
      <p:sp>
        <p:nvSpPr>
          <p:cNvPr id="3" name="Content Placeholder 2"/>
          <p:cNvSpPr>
            <a:spLocks noGrp="1"/>
          </p:cNvSpPr>
          <p:nvPr>
            <p:ph idx="1"/>
          </p:nvPr>
        </p:nvSpPr>
        <p:spPr/>
        <p:txBody>
          <a:bodyPr>
            <a:normAutofit fontScale="85000" lnSpcReduction="10000"/>
          </a:bodyPr>
          <a:lstStyle/>
          <a:p>
            <a:r>
              <a:rPr lang="en-US" dirty="0"/>
              <a:t>Resolve the seventh of the V7 chord down one scale degree in the same voice. In the few instances where the resolution tone is not present, either keep the seventh as a common tone or move it by the smallest melodic interval </a:t>
            </a:r>
            <a:r>
              <a:rPr lang="en-US" dirty="0" smtClean="0"/>
              <a:t>possible.</a:t>
            </a:r>
          </a:p>
          <a:p>
            <a:r>
              <a:rPr lang="en-US" dirty="0" smtClean="0"/>
              <a:t>All </a:t>
            </a:r>
            <a:r>
              <a:rPr lang="en-US" dirty="0"/>
              <a:t>four factors of the V7 chord are usually present, but for smoothness of voice </a:t>
            </a:r>
            <a:r>
              <a:rPr lang="en-US" dirty="0" smtClean="0"/>
              <a:t>leading</a:t>
            </a:r>
            <a:r>
              <a:rPr lang="en-US" dirty="0"/>
              <a:t>, the fifth may be omitted and the root doubled</a:t>
            </a:r>
            <a:r>
              <a:rPr lang="en-US" dirty="0" smtClean="0"/>
              <a:t>.</a:t>
            </a:r>
          </a:p>
          <a:p>
            <a:r>
              <a:rPr lang="en-US" dirty="0" smtClean="0"/>
              <a:t>When possible resolve the 3</a:t>
            </a:r>
            <a:r>
              <a:rPr lang="en-US" baseline="30000" dirty="0" smtClean="0"/>
              <a:t>rd</a:t>
            </a:r>
            <a:r>
              <a:rPr lang="en-US" dirty="0" smtClean="0"/>
              <a:t> factor (leading tone) up one scale degree. This must be done if the 3</a:t>
            </a:r>
            <a:r>
              <a:rPr lang="en-US" baseline="30000" dirty="0" smtClean="0"/>
              <a:t>rd</a:t>
            </a:r>
            <a:r>
              <a:rPr lang="en-US" dirty="0" smtClean="0"/>
              <a:t> factor is in the soprano.</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110</TotalTime>
  <Words>316</Words>
  <Application>Microsoft Macintosh PowerPoint</Application>
  <PresentationFormat>On-screen Show (4:3)</PresentationFormat>
  <Paragraphs>29</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Chapter 11</vt:lpstr>
      <vt:lpstr>The V7 Chord</vt:lpstr>
      <vt:lpstr>V7 in Major</vt:lpstr>
      <vt:lpstr>V7 in minor Be sure to raise the 3rd!</vt:lpstr>
      <vt:lpstr>Inversions of the V7</vt:lpstr>
      <vt:lpstr>Resolution of the V7</vt:lpstr>
      <vt:lpstr>Resolution of the V7 Continued</vt:lpstr>
      <vt:lpstr>Resolution of the V7 Continued</vt:lpstr>
    </vt:vector>
  </TitlesOfParts>
  <Company>Fee Fi Fo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Donna</dc:creator>
  <cp:lastModifiedBy>Donna</cp:lastModifiedBy>
  <cp:revision>15</cp:revision>
  <dcterms:created xsi:type="dcterms:W3CDTF">2018-02-18T00:42:37Z</dcterms:created>
  <dcterms:modified xsi:type="dcterms:W3CDTF">2018-02-18T02:32:47Z</dcterms:modified>
</cp:coreProperties>
</file>